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70" r:id="rId3"/>
    <p:sldId id="277" r:id="rId4"/>
    <p:sldId id="274" r:id="rId5"/>
    <p:sldId id="281" r:id="rId6"/>
    <p:sldId id="282" r:id="rId7"/>
    <p:sldId id="269" r:id="rId8"/>
    <p:sldId id="271" r:id="rId9"/>
    <p:sldId id="279" r:id="rId10"/>
    <p:sldId id="278" r:id="rId11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51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01C3B-C1DB-42C6-A0CE-D60EA5187489}" type="datetimeFigureOut">
              <a:rPr lang="es-ES_tradnl"/>
              <a:pPr>
                <a:defRPr/>
              </a:pPr>
              <a:t>22/06/2012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2F2D2-2F19-426E-BF0B-47C095E5FB8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4228D-F4F5-4E5C-AFB9-C237D690E87B}" type="datetimeFigureOut">
              <a:rPr lang="es-ES_tradnl"/>
              <a:pPr>
                <a:defRPr/>
              </a:pPr>
              <a:t>22/06/2012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36C93-5338-4E23-BFF1-428BD581F4B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A5C06-4F6A-4E51-A0A2-32BBF3712D99}" type="datetimeFigureOut">
              <a:rPr lang="es-ES_tradnl"/>
              <a:pPr>
                <a:defRPr/>
              </a:pPr>
              <a:t>22/06/2012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E4386-0284-4B9A-B249-1CD0155DBC0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1FFE4-40DE-4643-A173-E8FE6C2CC737}" type="datetimeFigureOut">
              <a:rPr lang="es-ES_tradnl"/>
              <a:pPr>
                <a:defRPr/>
              </a:pPr>
              <a:t>22/06/2012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3B7A5-EB1C-4F88-8763-231A1E9B939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EA7F8-FDB2-4C34-AAE9-17280A12B24F}" type="datetimeFigureOut">
              <a:rPr lang="es-ES_tradnl"/>
              <a:pPr>
                <a:defRPr/>
              </a:pPr>
              <a:t>22/06/2012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62C71-8D2C-4813-AC04-69C22A1A44E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50D1D-4A50-4F22-A1DB-90AB68EDAE84}" type="datetimeFigureOut">
              <a:rPr lang="es-ES_tradnl"/>
              <a:pPr>
                <a:defRPr/>
              </a:pPr>
              <a:t>22/06/2012</a:t>
            </a:fld>
            <a:endParaRPr lang="es-ES_tradnl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5C0E8-75EE-4327-9BE6-9E2AAFAD9A3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385C3-B3E6-4970-8E80-BA25B1C66F2E}" type="datetimeFigureOut">
              <a:rPr lang="es-ES_tradnl"/>
              <a:pPr>
                <a:defRPr/>
              </a:pPr>
              <a:t>22/06/2012</a:t>
            </a:fld>
            <a:endParaRPr lang="es-ES_tradnl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FA76B-15BB-4E3B-9FDB-94D4F8F1C11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4C5B8-580A-44FE-8625-A9B97CE82F2B}" type="datetimeFigureOut">
              <a:rPr lang="es-ES_tradnl"/>
              <a:pPr>
                <a:defRPr/>
              </a:pPr>
              <a:t>22/06/2012</a:t>
            </a:fld>
            <a:endParaRPr lang="es-ES_tradnl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937E3-03EC-4371-A400-BBC698A90EC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E1E72-0020-41A2-8960-A3FE5AE94794}" type="datetimeFigureOut">
              <a:rPr lang="es-ES_tradnl"/>
              <a:pPr>
                <a:defRPr/>
              </a:pPr>
              <a:t>22/06/2012</a:t>
            </a:fld>
            <a:endParaRPr lang="es-ES_tradnl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E511A-AA95-407B-AFA4-B56074B0565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96F42-2250-4F22-9B99-3BF269685137}" type="datetimeFigureOut">
              <a:rPr lang="es-ES_tradnl"/>
              <a:pPr>
                <a:defRPr/>
              </a:pPr>
              <a:t>22/06/2012</a:t>
            </a:fld>
            <a:endParaRPr lang="es-ES_tradnl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5CF37-39F2-40F2-8D11-389DD30B7BB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C8FBC-4FED-4E4E-B3B7-B5C05B095BDF}" type="datetimeFigureOut">
              <a:rPr lang="es-ES_tradnl"/>
              <a:pPr>
                <a:defRPr/>
              </a:pPr>
              <a:t>22/06/2012</a:t>
            </a:fld>
            <a:endParaRPr lang="es-ES_tradnl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F912C-DB32-457C-A449-778F7261C89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638988-4B2B-4572-93BB-A7D136FCD4B2}" type="datetimeFigureOut">
              <a:rPr lang="es-ES_tradnl"/>
              <a:pPr>
                <a:defRPr/>
              </a:pPr>
              <a:t>22/06/2012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56FC73-4356-4D76-88A3-C40B1831A66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 txBox="1">
            <a:spLocks noChangeArrowheads="1"/>
          </p:cNvSpPr>
          <p:nvPr/>
        </p:nvSpPr>
        <p:spPr bwMode="auto">
          <a:xfrm>
            <a:off x="-191069" y="2893325"/>
            <a:ext cx="9567081" cy="1121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  <a:spcAft>
                <a:spcPts val="400"/>
              </a:spcAft>
              <a:buFont typeface="Arial" charset="0"/>
              <a:buNone/>
            </a:pPr>
            <a:r>
              <a:rPr lang="es-MX" sz="26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PLAN </a:t>
            </a:r>
            <a:r>
              <a:rPr lang="es-MX" sz="2600" b="1" dirty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ESTRATÉGICO </a:t>
            </a:r>
            <a:endParaRPr lang="es-MX" sz="2600" b="1" dirty="0" smtClean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spcAft>
                <a:spcPts val="400"/>
              </a:spcAft>
              <a:buFont typeface="Arial" charset="0"/>
              <a:buNone/>
            </a:pPr>
            <a:r>
              <a:rPr lang="es-MX" sz="26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“DISTRIBUCIÓN DEL PROGRAMA DE LIBROS DE TEXTO GRATUITOS CICLO </a:t>
            </a:r>
            <a:r>
              <a:rPr lang="es-MX" sz="2600" b="1" dirty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ESCOLAR 2012 </a:t>
            </a:r>
            <a:r>
              <a:rPr lang="es-MX" sz="26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– 2013”</a:t>
            </a:r>
            <a:endParaRPr lang="es-ES_tradnl" sz="26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680367"/>
            <a:ext cx="9144000" cy="444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s-ES" sz="1000" b="1" dirty="0" smtClean="0">
              <a:latin typeface="Arial Rounded MT Bold" pitchFamily="34" charset="0"/>
              <a:cs typeface="Times New Roman" pitchFamily="18" charset="0"/>
            </a:endParaRPr>
          </a:p>
          <a:p>
            <a:pPr algn="ctr"/>
            <a:endParaRPr lang="es-ES" sz="1600" b="1" dirty="0" smtClean="0">
              <a:solidFill>
                <a:srgbClr val="C00000"/>
              </a:solidFill>
              <a:latin typeface="Arial Rounded MT Bold" pitchFamily="34" charset="0"/>
              <a:cs typeface="Times New Roman" pitchFamily="18" charset="0"/>
            </a:endParaRPr>
          </a:p>
          <a:p>
            <a:endParaRPr lang="es-ES" b="1" dirty="0" smtClean="0">
              <a:solidFill>
                <a:srgbClr val="C00000"/>
              </a:solidFill>
              <a:latin typeface="Arial Rounded MT Bold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 Informar a las supervisiones como se realizará el proceso de la  Redistribución:</a:t>
            </a:r>
          </a:p>
          <a:p>
            <a:r>
              <a:rPr lang="es-ES" dirty="0" smtClean="0">
                <a:latin typeface="Arial Rounded MT Bold" pitchFamily="34" charset="0"/>
                <a:cs typeface="Times New Roman" pitchFamily="18" charset="0"/>
              </a:rPr>
              <a:t>    - Envío del formato a los responsables (supervisores) para la redistribución </a:t>
            </a:r>
          </a:p>
          <a:p>
            <a:r>
              <a:rPr lang="es-ES" dirty="0" smtClean="0">
                <a:latin typeface="Arial Rounded MT Bold" pitchFamily="34" charset="0"/>
                <a:cs typeface="Times New Roman" pitchFamily="18" charset="0"/>
              </a:rPr>
              <a:t>    - Fechas de entrega del Formato al Nivel Educativo 20 al 30 Agosto de 2012</a:t>
            </a:r>
          </a:p>
          <a:p>
            <a:r>
              <a:rPr lang="es-ES" dirty="0" smtClean="0">
                <a:latin typeface="Arial Rounded MT Bold" pitchFamily="34" charset="0"/>
                <a:cs typeface="Times New Roman" pitchFamily="18" charset="0"/>
              </a:rPr>
              <a:t>    - Fecha de Redistribución del 1° al 24 de septiembre de 2012</a:t>
            </a:r>
          </a:p>
          <a:p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    </a:t>
            </a:r>
          </a:p>
          <a:p>
            <a:pPr>
              <a:buFont typeface="Wingdings" pitchFamily="2" charset="2"/>
              <a:buChar char="v"/>
            </a:pPr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RESPONSABLIDAD DEL ALMACÉN DE LIBROS: Entrega a nivel supervisión  </a:t>
            </a:r>
          </a:p>
          <a:p>
            <a:pPr>
              <a:buFont typeface="Wingdings" pitchFamily="2" charset="2"/>
              <a:buChar char="v"/>
            </a:pPr>
            <a:endParaRPr lang="es-ES" b="1" dirty="0" smtClean="0">
              <a:latin typeface="Arial Rounded MT Bold" pitchFamily="34" charset="0"/>
              <a:cs typeface="Times New Roman" pitchFamily="18" charset="0"/>
            </a:endParaRPr>
          </a:p>
          <a:p>
            <a:r>
              <a:rPr lang="es-ES" dirty="0" smtClean="0">
                <a:latin typeface="Arial Rounded MT Bold" pitchFamily="34" charset="0"/>
                <a:cs typeface="Times New Roman" pitchFamily="18" charset="0"/>
              </a:rPr>
              <a:t>    Establecer el mecanismo para la </a:t>
            </a:r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retroalimentación</a:t>
            </a:r>
            <a:r>
              <a:rPr lang="es-ES" dirty="0" smtClean="0">
                <a:latin typeface="Arial Rounded MT Bold" pitchFamily="34" charset="0"/>
                <a:cs typeface="Times New Roman" pitchFamily="18" charset="0"/>
              </a:rPr>
              <a:t> de la entrega de:</a:t>
            </a:r>
          </a:p>
          <a:p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     ESCUELA – SUPERVISIÓN –ALMACÉN DE LIBROS	</a:t>
            </a:r>
          </a:p>
          <a:p>
            <a:endParaRPr lang="es-ES" b="1" dirty="0" smtClean="0">
              <a:latin typeface="Arial Rounded MT Bold" pitchFamily="34" charset="0"/>
              <a:cs typeface="Times New Roman" pitchFamily="18" charset="0"/>
            </a:endParaRPr>
          </a:p>
          <a:p>
            <a:endParaRPr lang="es-ES" b="1" dirty="0" smtClean="0">
              <a:latin typeface="Arial Rounded MT Bold" pitchFamily="34" charset="0"/>
              <a:cs typeface="Times New Roman" pitchFamily="18" charset="0"/>
            </a:endParaRPr>
          </a:p>
          <a:p>
            <a:endParaRPr lang="es-ES" b="1" dirty="0" smtClean="0"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0" y="340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COMPROMISOS DE LOS NIVELES EDUCATIVOS: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7950" y="998806"/>
            <a:ext cx="89281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OBJETIVO DEL PROGRAMA:</a:t>
            </a:r>
          </a:p>
          <a:p>
            <a:pPr algn="just">
              <a:lnSpc>
                <a:spcPct val="150000"/>
              </a:lnSpc>
            </a:pPr>
            <a:endParaRPr lang="es-ES" sz="1600" b="1" dirty="0" smtClean="0">
              <a:latin typeface="Arial Rounded MT Bold" pitchFamily="34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ES" sz="1600" dirty="0" smtClean="0">
                <a:latin typeface="Arial Rounded MT Bold" pitchFamily="34" charset="0"/>
                <a:cs typeface="Times New Roman" pitchFamily="18" charset="0"/>
              </a:rPr>
              <a:t>“Dar cumplimiento a lo dispuesto en la Ley General de Educación y los compromisos establecidos en el Acuerdo Nacional para la Modernización de la Educación Básica.”</a:t>
            </a:r>
          </a:p>
          <a:p>
            <a:pPr algn="just">
              <a:lnSpc>
                <a:spcPct val="150000"/>
              </a:lnSpc>
            </a:pPr>
            <a:endParaRPr lang="es-ES" sz="1600" dirty="0" smtClean="0">
              <a:latin typeface="Arial Rounded MT Bold" pitchFamily="34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ACTORES:</a:t>
            </a:r>
          </a:p>
          <a:p>
            <a:pPr algn="just">
              <a:buFont typeface="Wingdings" pitchFamily="2" charset="2"/>
              <a:buChar char="§"/>
            </a:pPr>
            <a:endParaRPr lang="es-ES" sz="1600" dirty="0" smtClean="0">
              <a:latin typeface="Arial Rounded MT Bold" pitchFamily="34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ES" sz="1600" dirty="0" smtClean="0">
                <a:latin typeface="Arial Rounded MT Bold" pitchFamily="34" charset="0"/>
                <a:cs typeface="Times New Roman" pitchFamily="18" charset="0"/>
              </a:rPr>
              <a:t>   Gobierno de la República a través de la Secretaría de Educación Pública (SEP)</a:t>
            </a:r>
          </a:p>
          <a:p>
            <a:pPr algn="just">
              <a:buFont typeface="Wingdings" pitchFamily="2" charset="2"/>
              <a:buChar char="§"/>
            </a:pPr>
            <a:endParaRPr lang="es-ES" sz="1600" dirty="0" smtClean="0">
              <a:latin typeface="Arial Rounded MT Bold" pitchFamily="34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ES" sz="1600" dirty="0" smtClean="0">
                <a:latin typeface="Arial Rounded MT Bold" pitchFamily="34" charset="0"/>
                <a:cs typeface="Times New Roman" pitchFamily="18" charset="0"/>
              </a:rPr>
              <a:t>   Acuerdo a los convenios suscritos con las Entidades Federativas</a:t>
            </a:r>
          </a:p>
          <a:p>
            <a:pPr algn="just">
              <a:buFont typeface="Wingdings" pitchFamily="2" charset="2"/>
              <a:buChar char="§"/>
            </a:pPr>
            <a:endParaRPr lang="es-ES" sz="1600" dirty="0" smtClean="0">
              <a:latin typeface="Arial Rounded MT Bold" pitchFamily="34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1600" dirty="0" smtClean="0">
                <a:latin typeface="Arial Rounded MT Bold" pitchFamily="34" charset="0"/>
                <a:cs typeface="Times New Roman" pitchFamily="18" charset="0"/>
              </a:rPr>
              <a:t>   Autoridades Educativas Estatales para la entrega de los libros de texto gratuitos y de materiales educativos a los alumnos de educación básica y normal del país</a:t>
            </a:r>
          </a:p>
          <a:p>
            <a:pPr algn="just">
              <a:buFont typeface="Wingdings" pitchFamily="2" charset="2"/>
              <a:buChar char="§"/>
            </a:pPr>
            <a:endParaRPr lang="es-ES" sz="1600" dirty="0" smtClean="0">
              <a:latin typeface="Arial Rounded MT Bold" pitchFamily="34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1600" dirty="0" smtClean="0">
                <a:latin typeface="Arial Rounded MT Bold" pitchFamily="34" charset="0"/>
                <a:cs typeface="Times New Roman" pitchFamily="18" charset="0"/>
              </a:rPr>
              <a:t>   El Estado de Querétaro por medio de la Unidad de Servicios para la Educación Básica en el Estado de Querétaro (U.S.E.B.E.Q.)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680367"/>
            <a:ext cx="892810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s-ES" sz="1000" b="1" dirty="0" smtClean="0">
              <a:latin typeface="Arial Rounded MT Bold" pitchFamily="34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s-ES" sz="1600" dirty="0" smtClean="0">
              <a:latin typeface="Arial Rounded MT Bold" pitchFamily="34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ES" sz="1600" dirty="0" smtClean="0">
                <a:latin typeface="Arial Rounded MT Bold" pitchFamily="34" charset="0"/>
                <a:cs typeface="Times New Roman" pitchFamily="18" charset="0"/>
              </a:rPr>
              <a:t>“Distribución oportuna, completa, amplia y eficiente de los materiales educativos asignados al Estado optimizando costos y tiempos.” </a:t>
            </a:r>
          </a:p>
          <a:p>
            <a:pPr algn="just">
              <a:lnSpc>
                <a:spcPct val="150000"/>
              </a:lnSpc>
            </a:pPr>
            <a:endParaRPr lang="es-ES" sz="1600" dirty="0" smtClean="0">
              <a:latin typeface="Arial Rounded MT Bold" pitchFamily="34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es-ES" sz="1600" b="1" dirty="0" smtClean="0">
              <a:latin typeface="Arial Rounded MT Bold" pitchFamily="34" charset="0"/>
              <a:cs typeface="Times New Roman" pitchFamily="18" charset="0"/>
            </a:endParaRPr>
          </a:p>
          <a:p>
            <a:pPr algn="ctr"/>
            <a:r>
              <a:rPr lang="es-ES" b="1" dirty="0" smtClean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COMPROMISOS CON LA COORDINACIÓN GENERAL</a:t>
            </a:r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 PARA LA ENTREGA DE LA DISTRIBUCIÓN DEL PROGRAMA DE LIBROS DE TEXTO GRATUITO:</a:t>
            </a:r>
          </a:p>
          <a:p>
            <a:pPr algn="ctr"/>
            <a:endParaRPr lang="es-ES" b="1" dirty="0" smtClean="0">
              <a:latin typeface="Arial Rounded MT Bold" pitchFamily="34" charset="0"/>
              <a:cs typeface="Times New Roman" pitchFamily="18" charset="0"/>
            </a:endParaRPr>
          </a:p>
          <a:p>
            <a:pPr algn="ctr"/>
            <a:endParaRPr lang="es-ES" b="1" dirty="0" smtClean="0">
              <a:latin typeface="Arial Rounded MT Bold" pitchFamily="34" charset="0"/>
              <a:cs typeface="Times New Roman" pitchFamily="18" charset="0"/>
            </a:endParaRPr>
          </a:p>
          <a:p>
            <a:pPr algn="just"/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“QUE TODOS LOS ALUMNOS DEL ESTADO CUENTEN CON SU PAQUETE DE LIBRO DE TEXTO AL INICIO DEL CICLO ESCOLAR  - 20 DE AGOSTO DE 2012”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327546" y="4844955"/>
          <a:ext cx="8529852" cy="111252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4264926"/>
                <a:gridCol w="426492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 Black" pitchFamily="34" charset="0"/>
                        </a:rPr>
                        <a:t>ETAPA DE ENTREGA</a:t>
                      </a:r>
                      <a:endParaRPr lang="es-MX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 Black" pitchFamily="34" charset="0"/>
                        </a:rPr>
                        <a:t>FECHA COMPROMISO 2012</a:t>
                      </a:r>
                      <a:endParaRPr lang="es-MX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latin typeface="Arial Black" pitchFamily="34" charset="0"/>
                        </a:rPr>
                        <a:t>ENTREGA ORDINARIA</a:t>
                      </a:r>
                      <a:endParaRPr lang="es-MX" sz="1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baseline="0" dirty="0" smtClean="0">
                          <a:latin typeface="Arial Black" pitchFamily="34" charset="0"/>
                        </a:rPr>
                        <a:t>10 DE AGOSTO</a:t>
                      </a:r>
                      <a:endParaRPr lang="es-MX" sz="16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latin typeface="Arial Black" pitchFamily="34" charset="0"/>
                        </a:rPr>
                        <a:t>REDISTRIBUCIÓN</a:t>
                      </a:r>
                      <a:endParaRPr lang="es-MX" sz="16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latin typeface="Arial Black" pitchFamily="34" charset="0"/>
                        </a:rPr>
                        <a:t>24 DE</a:t>
                      </a:r>
                      <a:r>
                        <a:rPr lang="es-MX" sz="1600" baseline="0" dirty="0" smtClean="0">
                          <a:latin typeface="Arial Black" pitchFamily="34" charset="0"/>
                        </a:rPr>
                        <a:t> SEPTIEMBRE</a:t>
                      </a:r>
                      <a:endParaRPr lang="es-MX" sz="16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0" y="0"/>
            <a:ext cx="4740785" cy="5888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OBJETIVO DE U.S.E.B.E.Q.: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10 Marcador de contenido"/>
          <p:cNvGraphicFramePr>
            <a:graphicFrameLocks/>
          </p:cNvGraphicFramePr>
          <p:nvPr/>
        </p:nvGraphicFramePr>
        <p:xfrm>
          <a:off x="287219" y="1050878"/>
          <a:ext cx="8583826" cy="5568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0500"/>
                <a:gridCol w="2893326"/>
              </a:tblGrid>
              <a:tr h="606888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cs typeface="Times New Roman" pitchFamily="18" charset="0"/>
                        </a:rPr>
                        <a:t>NIVELES EDUCATIVOS</a:t>
                      </a:r>
                      <a:endParaRPr lang="es-MX" sz="2400" dirty="0">
                        <a:solidFill>
                          <a:schemeClr val="tx1"/>
                        </a:solidFill>
                        <a:latin typeface="Arial Rounded MT Bold" pitchFamily="34" charset="0"/>
                        <a:cs typeface="Times New Roman" pitchFamily="18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cs typeface="Times New Roman" pitchFamily="18" charset="0"/>
                        </a:rPr>
                        <a:t>PUNTOS DE RECEPCIÓN</a:t>
                      </a:r>
                      <a:endParaRPr lang="es-MX" sz="2400" dirty="0">
                        <a:solidFill>
                          <a:schemeClr val="tx1"/>
                        </a:solidFill>
                        <a:latin typeface="Arial Rounded MT Bold" pitchFamily="34" charset="0"/>
                        <a:cs typeface="Times New Roman" pitchFamily="18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626930">
                <a:tc>
                  <a:txBody>
                    <a:bodyPr/>
                    <a:lstStyle/>
                    <a:p>
                      <a:pPr marL="285750" lvl="0" indent="-28575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INICIAL</a:t>
                      </a:r>
                    </a:p>
                    <a:p>
                      <a:pPr marL="285750" lvl="0" indent="-28575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PREESCOLAR GENERAL</a:t>
                      </a:r>
                    </a:p>
                    <a:p>
                      <a:pPr marL="285750" lvl="0" indent="-28575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PREESCOLAR INDÍGENA</a:t>
                      </a:r>
                    </a:p>
                    <a:p>
                      <a:pPr marL="285750" lvl="0" indent="-28575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EDUCACIÓN ESPECIAL</a:t>
                      </a:r>
                    </a:p>
                    <a:p>
                      <a:pPr marL="285750" lvl="0" indent="-28575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PRIMARIA GENERAL </a:t>
                      </a:r>
                    </a:p>
                    <a:p>
                      <a:pPr marL="285750" lvl="0" indent="-28575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PRIMARIA INDÍGENA </a:t>
                      </a:r>
                    </a:p>
                    <a:p>
                      <a:pPr marL="285750" lvl="0" indent="-28575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SECUNDARIAS GENERALES Y TÉCNICAS </a:t>
                      </a:r>
                    </a:p>
                    <a:p>
                      <a:pPr marL="285750" lvl="0" indent="-28575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TELESECUNDARIAS</a:t>
                      </a: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7     ZONAS</a:t>
                      </a:r>
                    </a:p>
                    <a:p>
                      <a:pPr marL="285750" indent="-28575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56   ZONAS</a:t>
                      </a:r>
                    </a:p>
                    <a:p>
                      <a:pPr marL="285750" indent="-28575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12   ZONAS</a:t>
                      </a:r>
                    </a:p>
                    <a:p>
                      <a:pPr marL="285750" indent="-28575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8     ZONAS</a:t>
                      </a:r>
                    </a:p>
                    <a:p>
                      <a:pPr marL="285750" indent="-28575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90  ZONAS</a:t>
                      </a:r>
                    </a:p>
                    <a:p>
                      <a:pPr marL="285750" indent="-28575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12  ZONAS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2000" kern="1200" baseline="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8 </a:t>
                      </a:r>
                      <a:r>
                        <a:rPr lang="es-MX" sz="2000" kern="1200" baseline="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ESCUELAS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200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19  ZONAS</a:t>
                      </a: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9698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s-MX" sz="2400" b="1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TOTAL:</a:t>
                      </a: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400" b="1" kern="1200" baseline="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Times New Roman" pitchFamily="18" charset="0"/>
                        </a:rPr>
                        <a:t>    292</a:t>
                      </a:r>
                      <a:endParaRPr lang="es-MX" sz="2400" b="1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0" y="0"/>
            <a:ext cx="46551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s-MX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ÁREAS INVOLUCRADAS EN LA DISTRIBUCIÓN 2012 - 2013</a:t>
            </a:r>
            <a:endParaRPr lang="es-MX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0"/>
            <a:ext cx="46551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s-MX" sz="1600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ENTREGA DEL PROGRAMA DE LIBROS DE TEXTO GRATUITO </a:t>
            </a:r>
          </a:p>
          <a:p>
            <a:pPr algn="dist"/>
            <a:r>
              <a:rPr lang="es-MX" sz="1600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2012 - 2013</a:t>
            </a:r>
            <a:endParaRPr lang="es-MX" sz="1600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91569" y="2090354"/>
          <a:ext cx="7260612" cy="2301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01757"/>
                <a:gridCol w="1187355"/>
                <a:gridCol w="1228299"/>
                <a:gridCol w="1323833"/>
                <a:gridCol w="14193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 Rounded MT Bold" pitchFamily="34" charset="0"/>
                        </a:rPr>
                        <a:t>NIVEL EDUCATIVO</a:t>
                      </a:r>
                      <a:endParaRPr lang="es-MX" sz="12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 Rounded MT Bold" pitchFamily="34" charset="0"/>
                        </a:rPr>
                        <a:t>ASIGNACIÓN DE</a:t>
                      </a:r>
                      <a:r>
                        <a:rPr lang="es-MX" sz="1200" baseline="0" dirty="0" smtClean="0">
                          <a:latin typeface="Arial Rounded MT Bold" pitchFamily="34" charset="0"/>
                        </a:rPr>
                        <a:t> LIBROS AL ESTADO</a:t>
                      </a:r>
                      <a:endParaRPr lang="es-MX" sz="12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 Rounded MT Bold" pitchFamily="34" charset="0"/>
                        </a:rPr>
                        <a:t>CANTIDAD A DISTRIBUIR AUTORIZADA POR ESTADÍSTICA</a:t>
                      </a:r>
                      <a:endParaRPr lang="es-MX" sz="12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 Rounded MT Bold" pitchFamily="34" charset="0"/>
                        </a:rPr>
                        <a:t>CANTIDAD ENTREGADA POR CONALITEG AL</a:t>
                      </a:r>
                      <a:r>
                        <a:rPr lang="es-MX" sz="1200" baseline="0" dirty="0" smtClean="0">
                          <a:latin typeface="Arial Rounded MT Bold" pitchFamily="34" charset="0"/>
                        </a:rPr>
                        <a:t> ALMACÉN DE LIBROS</a:t>
                      </a:r>
                      <a:endParaRPr lang="es-MX" sz="12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 Rounded MT Bold" pitchFamily="34" charset="0"/>
                        </a:rPr>
                        <a:t>PORCENTAJE ENTREGADO  DEL MATERIAL RECIBIDO POR CONALITEG</a:t>
                      </a:r>
                      <a:endParaRPr lang="es-MX" sz="12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PREESCOLAR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175,692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168,296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175,692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Rounded MT Bold" pitchFamily="34" charset="0"/>
                        </a:rPr>
                        <a:t>100.00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PRIMARIA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2,445,874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2,301,647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1,649,597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Rounded MT Bold" pitchFamily="34" charset="0"/>
                        </a:rPr>
                        <a:t>67.44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TELESECUNDARIAS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470,725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448,300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231,630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Rounded MT Bold" pitchFamily="34" charset="0"/>
                        </a:rPr>
                        <a:t>49.21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232012" y="1105469"/>
            <a:ext cx="87072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Arial Rounded MT Bold" pitchFamily="34" charset="0"/>
              </a:rPr>
              <a:t>INFORMACIÓN ACTUALIZADA AL 20 DE JUNIO DE 2012</a:t>
            </a:r>
          </a:p>
          <a:p>
            <a:pPr algn="just"/>
            <a:endParaRPr lang="es-MX" b="1" dirty="0" smtClean="0">
              <a:latin typeface="Arial Rounded MT Bold" pitchFamily="34" charset="0"/>
            </a:endParaRPr>
          </a:p>
          <a:p>
            <a:pPr algn="just"/>
            <a:endParaRPr lang="es-MX" sz="1600" dirty="0" smtClean="0">
              <a:latin typeface="Arial Rounded MT Bold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1483" y="4462817"/>
            <a:ext cx="8707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Arial Rounded MT Bold" pitchFamily="34" charset="0"/>
              </a:rPr>
              <a:t>        NOTA: </a:t>
            </a:r>
            <a:r>
              <a:rPr lang="es-MX" dirty="0" smtClean="0">
                <a:latin typeface="Arial Rounded MT Bold" pitchFamily="34" charset="0"/>
              </a:rPr>
              <a:t>Aún falta de confirmar algunos datos del Nivel de Secundarias.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0"/>
            <a:ext cx="46551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s-MX" sz="1600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ENTREGA DEL PROGRAMA DE LIBROS DE TEXTO GRATUITO </a:t>
            </a:r>
          </a:p>
          <a:p>
            <a:pPr algn="dist"/>
            <a:r>
              <a:rPr lang="es-MX" sz="1600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2012 - 2013</a:t>
            </a:r>
            <a:endParaRPr lang="es-MX" sz="1600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32012" y="1105469"/>
            <a:ext cx="87072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Arial Rounded MT Bold" pitchFamily="34" charset="0"/>
              </a:rPr>
              <a:t>INFORMACIÓN ACTUALIZADA AL 20 DE JUNIO DE 2012</a:t>
            </a:r>
          </a:p>
          <a:p>
            <a:pPr algn="just"/>
            <a:endParaRPr lang="es-MX" b="1" dirty="0" smtClean="0">
              <a:latin typeface="Arial Rounded MT Bold" pitchFamily="34" charset="0"/>
            </a:endParaRPr>
          </a:p>
          <a:p>
            <a:pPr algn="just"/>
            <a:endParaRPr lang="es-MX" sz="1600" dirty="0" smtClean="0">
              <a:latin typeface="Arial Rounded MT Bold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32012" y="4543020"/>
            <a:ext cx="8707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Arial Rounded MT Bold" pitchFamily="34" charset="0"/>
              </a:rPr>
              <a:t>NOTA: </a:t>
            </a:r>
            <a:r>
              <a:rPr lang="es-MX" dirty="0" smtClean="0">
                <a:latin typeface="Arial Rounded MT Bold" pitchFamily="34" charset="0"/>
              </a:rPr>
              <a:t>El nivel de Preescolar está entregado al 100% de acuerdo a la información que entregó el área al Almacén de Libros.</a:t>
            </a:r>
          </a:p>
          <a:p>
            <a:endParaRPr lang="es-MX" dirty="0" smtClean="0">
              <a:latin typeface="Arial Rounded MT Bold" pitchFamily="34" charset="0"/>
            </a:endParaRPr>
          </a:p>
          <a:p>
            <a:r>
              <a:rPr lang="es-MX" dirty="0" smtClean="0">
                <a:latin typeface="Arial Rounded MT Bold" pitchFamily="34" charset="0"/>
              </a:rPr>
              <a:t>El nivel de Telesecundarias se completo con STOCK con el que contaba el Almacén de Libros.</a:t>
            </a:r>
            <a:endParaRPr lang="es-MX" dirty="0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495661" y="2090354"/>
          <a:ext cx="6318915" cy="2301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01757"/>
                <a:gridCol w="1323833"/>
                <a:gridCol w="1473957"/>
                <a:gridCol w="14193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 Rounded MT Bold" pitchFamily="34" charset="0"/>
                        </a:rPr>
                        <a:t>NIVEL EDUCATIVO</a:t>
                      </a:r>
                      <a:endParaRPr lang="es-MX" sz="12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 Rounded MT Bold" pitchFamily="34" charset="0"/>
                        </a:rPr>
                        <a:t>CANTIDAD ENTREGADA POR CONALITEG AL</a:t>
                      </a:r>
                      <a:r>
                        <a:rPr lang="es-MX" sz="1200" baseline="0" dirty="0" smtClean="0">
                          <a:latin typeface="Arial Rounded MT Bold" pitchFamily="34" charset="0"/>
                        </a:rPr>
                        <a:t> ALMACÉN DE LIBROS</a:t>
                      </a:r>
                      <a:endParaRPr lang="es-MX" sz="12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 Rounded MT Bold" pitchFamily="34" charset="0"/>
                        </a:rPr>
                        <a:t>CANTIDAD ENTREGAD A</a:t>
                      </a:r>
                      <a:r>
                        <a:rPr lang="es-MX" sz="1200" baseline="0" dirty="0" smtClean="0">
                          <a:latin typeface="Arial Rounded MT Bold" pitchFamily="34" charset="0"/>
                        </a:rPr>
                        <a:t> SUPERVISIONES POR EL ALMACÉN DE LIBROS</a:t>
                      </a:r>
                      <a:endParaRPr lang="es-MX" sz="12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 Rounded MT Bold" pitchFamily="34" charset="0"/>
                        </a:rPr>
                        <a:t>PORCENTAJE ENTREGADO  A SUPERVISIONES SOBRE EL AVANCE DE CONALITEG</a:t>
                      </a:r>
                      <a:endParaRPr lang="es-MX" sz="12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PREESCOLAR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175,692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167,696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Rounded MT Bold" pitchFamily="34" charset="0"/>
                        </a:rPr>
                        <a:t>95.45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PRIMARIA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1,649,597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1,553,741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Rounded MT Bold" pitchFamily="34" charset="0"/>
                        </a:rPr>
                        <a:t>94.19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TELESECUNDARIAS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231,630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 Rounded MT Bold" pitchFamily="34" charset="0"/>
                        </a:rPr>
                        <a:t>240,685</a:t>
                      </a:r>
                      <a:endParaRPr lang="es-MX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Rounded MT Bold" pitchFamily="34" charset="0"/>
                        </a:rPr>
                        <a:t>103.91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093992"/>
              </p:ext>
            </p:extLst>
          </p:nvPr>
        </p:nvGraphicFramePr>
        <p:xfrm>
          <a:off x="107950" y="1195754"/>
          <a:ext cx="8928100" cy="51902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6"/>
                <a:gridCol w="864010"/>
                <a:gridCol w="1224014"/>
                <a:gridCol w="1080012"/>
                <a:gridCol w="2232025"/>
                <a:gridCol w="2952033"/>
              </a:tblGrid>
              <a:tr h="32001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ETAPA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PERIODO 2012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ACTIVIDAD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FECHA</a:t>
                      </a:r>
                    </a:p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2012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DESCRIPCIÓN </a:t>
                      </a:r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DE LA ACTIVIDAD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OBSERVACIONES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6347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PRIMERA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DEL 11 DE MAYO AL 13 DE JUNIO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DISTRIBUCIÓN ORDINARIA 1° ETAPA 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 LIBROS DE TEXTO GRATUITOS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DEL 11 DE MAYO AL 7 DE JUNIO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DISTRIBUCIÓN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 NIVEL PRIMARIA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8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EN</a:t>
                      </a:r>
                      <a:r>
                        <a:rPr lang="es-MX" sz="800" b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PROCESO DE DISTRIBUCIÓN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Y EN ESPERA DE RECIBIR MÁS MATERIAL POR PARTE DE CONALITEG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530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DEL 2 AL 7 DE JUNIO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DISTRIBUCIÓN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 NIVEL PREESCOLAR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1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CONCLUIDA AL 100% 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347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DEL 12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ALA FECHA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DISTRIBUCIÓN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 NIVEL TELESECUNDARIAS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EN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PROCESO DE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DISTRIBUCIÓN Y EN ESPERA DE RECIBIR MÁS MATERIAL POR PARTE DE CONALITEG</a:t>
                      </a:r>
                      <a:endParaRPr lang="es-MX" sz="8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2999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SEGUNDA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DEL 18 AL 6 DE JULIO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DISTRIBUCIÓN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ORDINARIA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3°</a:t>
                      </a:r>
                      <a:r>
                        <a:rPr lang="es-MX" sz="80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ETAPA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Y PLANEACIÓN DE LA LOGÍSTICA PARA LA REDISTRIBUCIÓN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18 - 19 JUNIO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ENTREGA DE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CALENDARIZACIÓN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OBJETIVO: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SE CONVOCÓ AL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DEPARTAMENTO DE RECURSOS MATERIALES A UNA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REUNIÓN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INTERNA PARA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GENERAR</a:t>
                      </a:r>
                      <a:r>
                        <a:rPr lang="es-MX" sz="80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EL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CALENDARIO 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 LA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DISTRIBUCIÓN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ORDINARIA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</a:t>
                      </a:r>
                      <a:r>
                        <a:rPr lang="es-MX" sz="80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LA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TERCERA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ETAPA Y PLANEACIÓN</a:t>
                      </a:r>
                      <a:r>
                        <a:rPr lang="es-MX" sz="80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DE LA REDISTRIBUCIÓN CUARTA ETAPA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3680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20 - 22 JUNIO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REUNIÓN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CON NIVELES EDUCATIVOS (PREESCOLAR, PRIMARIA, SECUNDARIAS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GENERALES,</a:t>
                      </a:r>
                      <a:r>
                        <a:rPr lang="es-MX" sz="80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SECUNDARIAS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TÉCNICAS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Y TELESECUNDARIAS).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800" b="1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OBJETIVO: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AGENDAR REUNIONES CON SUPERVISORES DE CADA NIVEL PARA ENTREGA DE CALENDARIO DE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DISTRIBUCIÓN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ORDINARIA EN SU TERCERA ETAPA Y ENTREGA DE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LOS FORMATOS “PETICIÓN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 LIBROS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ADICIONALES” UTILIZADOS</a:t>
                      </a:r>
                      <a:r>
                        <a:rPr lang="es-MX" sz="80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EN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LA CUARTA ETAPA PARA LA  REDISTRIBUCIÓN. FIJAR</a:t>
                      </a:r>
                      <a:r>
                        <a:rPr lang="es-MX" sz="80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ACUERDOS Y COMPROMISOS. 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2659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25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JUNIO</a:t>
                      </a:r>
                      <a:r>
                        <a:rPr lang="es-MX" sz="80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- 6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JULIO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REUNIONES CON PERSONAL DE LOS NIVELES EDUCATIVOS Y SUPERVISIONES PARA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ENTREGAR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EL FORMATO DE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PETICIÓN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 LIBROS PARA ETAPA DE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REDISTRIBUCIÓN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800" b="1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OBJETIVO: </a:t>
                      </a:r>
                      <a:r>
                        <a:rPr lang="es-MX" sz="8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SOLICITAR</a:t>
                      </a:r>
                      <a:r>
                        <a:rPr lang="es-MX" sz="800" b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EL APOYO DE LOS CENTROS DE TRABAJO PARA LA RECEPCIÓN DEL MATERIAL EN PERIODO VACACIONAL PARA LA ENTREGA DE LA TERCERA ETAPA,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ENTREGA DEL FORMATO DE REDISTRIBUCIÓN</a:t>
                      </a:r>
                      <a:r>
                        <a:rPr lang="es-MX" sz="80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CUARTA ETAPA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POR SUPERVISIÓN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PARA EVITAR LA DUPLICIDAD EN LA ENTREGA DE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LIBROS 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3508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MX" sz="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TERCERA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DEL 2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JULIO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AL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10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 AGOSTO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DISTRIBUCIÓN ORDINARIA 3° ETAPA EN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PERIODO DE RECESO ESCOLAR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9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– 27 JULIO 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PRIMARIA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just" fontAlgn="ctr"/>
                      <a:r>
                        <a:rPr lang="es-MX" sz="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ENTREGA</a:t>
                      </a:r>
                      <a:r>
                        <a:rPr lang="es-MX" sz="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DE LIBROS DE TEXTO DE ACUERDO A CALENDARIO ANEXO POR NIVEL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508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30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JULIO - 10 AGOSTO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TELESECUNDARIA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3508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9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</a:t>
                      </a:r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JULIO - 10 AGOSTO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SECUNDARIAS GENERALES 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5648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SECUNDARIAS  </a:t>
                      </a:r>
                      <a:r>
                        <a:rPr lang="es-MX" sz="8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TÉCNICAS</a:t>
                      </a:r>
                      <a:endParaRPr lang="es-MX" sz="8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231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CUARTA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800" b="1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DEL 20 DE AGOSTO AL 24 DE SEPTIEMBRE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REDISTRIBUCIÓN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1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20 - </a:t>
                      </a:r>
                      <a:r>
                        <a:rPr lang="es-MX" sz="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31 AGOSTO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RECEPCIÓN </a:t>
                      </a:r>
                      <a:r>
                        <a:rPr lang="es-MX" sz="800" b="1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 DOCUMENTOS PARA </a:t>
                      </a:r>
                      <a:r>
                        <a:rPr lang="es-MX" sz="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REDISTRIBUCIÓN FORMATO “PETICIÓN DE LIBROS ADICIONALES”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800" b="1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SE RECIBEN EN EL </a:t>
                      </a:r>
                      <a:r>
                        <a:rPr lang="es-MX" sz="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ALMACÉN </a:t>
                      </a:r>
                      <a:r>
                        <a:rPr lang="es-MX" sz="800" b="1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 LIBROS LOS </a:t>
                      </a:r>
                      <a:r>
                        <a:rPr lang="es-MX" sz="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FORMATOS </a:t>
                      </a:r>
                      <a:r>
                        <a:rPr lang="es-MX" sz="800" b="1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DE PETICIONES DE LIBROS POR AUMENTO DE MATRICULA O ESCUELAS DE NUEVA </a:t>
                      </a:r>
                      <a:r>
                        <a:rPr lang="es-MX" sz="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CREACIÓN POR CADA NIVEL EDUCATIVO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7128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1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1 -  24 </a:t>
                      </a:r>
                      <a:r>
                        <a:rPr lang="es-MX" sz="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SEPTIEMBRE 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REDISTRIBUCIÓN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800" b="1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SE </a:t>
                      </a:r>
                      <a:r>
                        <a:rPr lang="es-MX" sz="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REALIZA </a:t>
                      </a:r>
                      <a:r>
                        <a:rPr lang="es-MX" sz="800" b="1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LA </a:t>
                      </a:r>
                      <a:r>
                        <a:rPr lang="es-MX" sz="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REDISTRIBUCIÓN </a:t>
                      </a:r>
                      <a:r>
                        <a:rPr lang="es-MX" sz="800" b="1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CONFORME SE VAN RECIBIENDO LAS PETICIONES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6363" marR="6363" marT="6365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3 Rectángulo"/>
          <p:cNvSpPr/>
          <p:nvPr/>
        </p:nvSpPr>
        <p:spPr>
          <a:xfrm>
            <a:off x="0" y="0"/>
            <a:ext cx="47689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s-MX" sz="1600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PERIODO DE ENTREGA DE LIBROS DE TEXTO DEL CICLO ESCOLAR 2012 - 2013</a:t>
            </a:r>
            <a:endParaRPr lang="es-MX" sz="1600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107949" y="1269242"/>
          <a:ext cx="8928102" cy="5205559"/>
        </p:xfrm>
        <a:graphic>
          <a:graphicData uri="http://schemas.openxmlformats.org/drawingml/2006/table">
            <a:tbl>
              <a:tblPr firstRow="1" bandRow="1"/>
              <a:tblGrid>
                <a:gridCol w="867017"/>
                <a:gridCol w="867017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  <a:gridCol w="256931"/>
              </a:tblGrid>
              <a:tr h="3359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SECTOR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REGIÓN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 gridSpan="9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ZONA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19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JULIO 2012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</a:gradFill>
                  </a:tcPr>
                </a:tc>
              </a:tr>
              <a:tr h="29013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9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10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11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12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13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14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15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16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17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18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19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20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21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22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23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24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25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26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27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90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4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IV </a:t>
                      </a:r>
                    </a:p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QRO.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37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47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50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53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73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83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90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0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5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10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16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29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30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60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77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82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84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0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6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19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32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58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59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64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89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0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8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13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23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34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49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65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66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78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0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12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11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28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31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33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62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76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88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0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13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45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63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74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85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0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01 </a:t>
                      </a:r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INDÍGENA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III</a:t>
                      </a:r>
                    </a:p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S</a:t>
                      </a:r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. J. DEL </a:t>
                      </a:r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RÍO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101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102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103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104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5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5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5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5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5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90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05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15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22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35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38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70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72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86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87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5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90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7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05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5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25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39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69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79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5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90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11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05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4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12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41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48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57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75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5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90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II</a:t>
                      </a:r>
                    </a:p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CADE-REYTA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6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17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18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27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44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46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52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68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71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90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 02 </a:t>
                      </a:r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INDÍGENA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201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202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203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204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205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206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207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208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90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9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7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21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26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40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55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56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61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80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90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I </a:t>
                      </a:r>
                    </a:p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JALPAN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14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20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36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42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51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67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81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90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10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8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9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24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43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54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X</a:t>
                      </a: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7619" marR="7619" marT="7622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CALENDARIZACIÓN PARA LA DISTRIBUCIÓN NIVEL PRIMARIA</a:t>
            </a:r>
            <a:endParaRPr lang="es-MX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7949" y="900752"/>
            <a:ext cx="8928102" cy="36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HORARIO DE ENTREGA: 9:00 A.M. A 5:00 P.M. </a:t>
            </a:r>
            <a:endParaRPr lang="es-MX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680367"/>
            <a:ext cx="91440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ES" sz="1600" b="1" dirty="0" smtClean="0">
              <a:solidFill>
                <a:srgbClr val="C00000"/>
              </a:solidFill>
              <a:latin typeface="Arial Rounded MT Bold" pitchFamily="34" charset="0"/>
              <a:cs typeface="Times New Roman" pitchFamily="18" charset="0"/>
            </a:endParaRPr>
          </a:p>
          <a:p>
            <a:endParaRPr lang="es-ES" b="1" dirty="0" smtClean="0">
              <a:solidFill>
                <a:srgbClr val="C00000"/>
              </a:solidFill>
              <a:latin typeface="Arial Rounded MT Bold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s-ES" dirty="0" smtClean="0">
                <a:latin typeface="Arial Rounded MT Bold" pitchFamily="34" charset="0"/>
                <a:cs typeface="Times New Roman" pitchFamily="18" charset="0"/>
              </a:rPr>
              <a:t>Colaboración para la elaboración de directorio para la entrega de todos los involucrados con los nombres y teléfonos celulares de:</a:t>
            </a:r>
          </a:p>
          <a:p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	- </a:t>
            </a:r>
            <a:r>
              <a:rPr lang="es-ES" dirty="0" smtClean="0">
                <a:latin typeface="Arial Rounded MT Bold" pitchFamily="34" charset="0"/>
                <a:cs typeface="Times New Roman" pitchFamily="18" charset="0"/>
              </a:rPr>
              <a:t>Supervisores</a:t>
            </a:r>
          </a:p>
          <a:p>
            <a:pPr lvl="1"/>
            <a:r>
              <a:rPr lang="es-ES" dirty="0" smtClean="0">
                <a:latin typeface="Arial Rounded MT Bold" pitchFamily="34" charset="0"/>
                <a:cs typeface="Times New Roman" pitchFamily="18" charset="0"/>
              </a:rPr>
              <a:t>-Personal del nivel educativo</a:t>
            </a:r>
          </a:p>
          <a:p>
            <a:pPr lvl="1"/>
            <a:r>
              <a:rPr lang="es-ES" dirty="0" smtClean="0">
                <a:latin typeface="Arial Rounded MT Bold" pitchFamily="34" charset="0"/>
                <a:cs typeface="Times New Roman" pitchFamily="18" charset="0"/>
              </a:rPr>
              <a:t>- Almacén de Libros</a:t>
            </a:r>
          </a:p>
          <a:p>
            <a:pPr>
              <a:buFont typeface="Wingdings" pitchFamily="2" charset="2"/>
              <a:buChar char="v"/>
            </a:pPr>
            <a:endParaRPr lang="es-ES" b="1" dirty="0" smtClean="0">
              <a:latin typeface="Arial Rounded MT Bold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s-ES" dirty="0" smtClean="0">
                <a:latin typeface="Arial Rounded MT Bold" pitchFamily="34" charset="0"/>
                <a:cs typeface="Times New Roman" pitchFamily="18" charset="0"/>
              </a:rPr>
              <a:t> Solicitamos el apoyo de los supervisores para que se cumpla con el calendario de entrega</a:t>
            </a:r>
          </a:p>
          <a:p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	- Centros de trabajo abiertos en fechas y horarios establecidos</a:t>
            </a:r>
          </a:p>
          <a:p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	</a:t>
            </a:r>
            <a:r>
              <a:rPr lang="es-ES" dirty="0" smtClean="0">
                <a:latin typeface="Arial Rounded MT Bold" pitchFamily="34" charset="0"/>
                <a:cs typeface="Times New Roman" pitchFamily="18" charset="0"/>
              </a:rPr>
              <a:t>El almacén podrá hacer varios viajes en el mismo día para completar la  </a:t>
            </a:r>
          </a:p>
          <a:p>
            <a:r>
              <a:rPr lang="es-ES" dirty="0" smtClean="0">
                <a:latin typeface="Arial Rounded MT Bold" pitchFamily="34" charset="0"/>
                <a:cs typeface="Times New Roman" pitchFamily="18" charset="0"/>
              </a:rPr>
              <a:t>         entrega, por lo que la supervisión tendrá que esperar hasta que se concluya</a:t>
            </a:r>
          </a:p>
          <a:p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	</a:t>
            </a:r>
          </a:p>
          <a:p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        - </a:t>
            </a:r>
            <a:r>
              <a:rPr lang="es-ES" dirty="0" smtClean="0">
                <a:latin typeface="Arial Rounded MT Bold" pitchFamily="34" charset="0"/>
                <a:cs typeface="Times New Roman" pitchFamily="18" charset="0"/>
              </a:rPr>
              <a:t>Las supervisiones entreguen los libros exactos a las escuelas de acuerdo a </a:t>
            </a:r>
          </a:p>
          <a:p>
            <a:r>
              <a:rPr lang="es-ES" dirty="0" smtClean="0">
                <a:latin typeface="Arial Rounded MT Bold" pitchFamily="34" charset="0"/>
                <a:cs typeface="Times New Roman" pitchFamily="18" charset="0"/>
              </a:rPr>
              <a:t>	los formatos recibidos</a:t>
            </a:r>
          </a:p>
          <a:p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	    1. No se lleven cajas cerradas con material de más</a:t>
            </a:r>
          </a:p>
          <a:p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	    2. Sugiera que se citen a todas las escuelas el mismo día para la entrega </a:t>
            </a:r>
          </a:p>
          <a:p>
            <a:r>
              <a:rPr lang="es-ES" b="1" dirty="0" smtClean="0">
                <a:latin typeface="Arial Rounded MT Bold" pitchFamily="34" charset="0"/>
                <a:cs typeface="Times New Roman" pitchFamily="18" charset="0"/>
              </a:rPr>
              <a:t>            del material</a:t>
            </a:r>
          </a:p>
          <a:p>
            <a:endParaRPr lang="es-ES" b="1" dirty="0" smtClean="0"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-1" y="34036"/>
            <a:ext cx="47357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COMPROMISOS DE LOS NIVELES EDUCATIVOS: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1726</TotalTime>
  <Words>1183</Words>
  <Application>Microsoft Office PowerPoint</Application>
  <PresentationFormat>Presentación en pantalla (4:3)</PresentationFormat>
  <Paragraphs>356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USEBEQ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Texto</dc:title>
  <dc:creator>Arlen</dc:creator>
  <cp:lastModifiedBy>admin</cp:lastModifiedBy>
  <cp:revision>50</cp:revision>
  <dcterms:created xsi:type="dcterms:W3CDTF">2012-03-29T19:10:32Z</dcterms:created>
  <dcterms:modified xsi:type="dcterms:W3CDTF">2012-06-22T16:17:10Z</dcterms:modified>
</cp:coreProperties>
</file>